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  <a:srgbClr val="FF0000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5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5FC51-89F1-41CA-AFFB-6F527EF9B7EF}" type="datetimeFigureOut">
              <a:rPr lang="ru-RU"/>
              <a:pPr>
                <a:defRPr/>
              </a:pPr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7E3C6-EB15-43E5-8CA8-B19016A558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B4BCA-2FC9-4C4F-ABE6-8CACFEC665C0}" type="datetimeFigureOut">
              <a:rPr lang="ru-RU"/>
              <a:pPr>
                <a:defRPr/>
              </a:pPr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2CDEF-6E01-43E5-87A4-3077F2B681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0CF63-FFE8-4145-80D3-29F87BB89A0F}" type="datetimeFigureOut">
              <a:rPr lang="ru-RU"/>
              <a:pPr>
                <a:defRPr/>
              </a:pPr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8B2F9-1E5A-4B83-AA82-5C7D901E9B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56C06-D944-4CFA-A341-F1462662369C}" type="datetimeFigureOut">
              <a:rPr lang="ru-RU"/>
              <a:pPr>
                <a:defRPr/>
              </a:pPr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F4DE8-2290-4B66-B19F-AAD15831C6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948E0-D82F-4870-AEC2-5AD4A579C2EB}" type="datetimeFigureOut">
              <a:rPr lang="ru-RU"/>
              <a:pPr>
                <a:defRPr/>
              </a:pPr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6638B-494A-4A72-8C54-D1F661422B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47CFC-8B26-44F5-AB88-41B0A4B5C403}" type="datetimeFigureOut">
              <a:rPr lang="ru-RU"/>
              <a:pPr>
                <a:defRPr/>
              </a:pPr>
              <a:t>14.02.2017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9C44E-B2D2-439B-90D2-01997944DF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91510-2ECE-4CA1-B495-5A1D4CB7D943}" type="datetimeFigureOut">
              <a:rPr lang="ru-RU"/>
              <a:pPr>
                <a:defRPr/>
              </a:pPr>
              <a:t>14.02.2017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764F3-D6F5-4A88-814F-89750B474F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E709C-FEBC-4E48-8462-2D8B27028153}" type="datetimeFigureOut">
              <a:rPr lang="ru-RU"/>
              <a:pPr>
                <a:defRPr/>
              </a:pPr>
              <a:t>14.02.2017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9472E-3BD8-496C-B44B-4EC4F1510D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2AF34-5320-4CBF-A63A-604F17A68890}" type="datetimeFigureOut">
              <a:rPr lang="ru-RU"/>
              <a:pPr>
                <a:defRPr/>
              </a:pPr>
              <a:t>14.02.2017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E1C4A-692A-485B-A031-87AD30BE99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A7262-0083-438B-A059-67059082E2F2}" type="datetimeFigureOut">
              <a:rPr lang="ru-RU"/>
              <a:pPr>
                <a:defRPr/>
              </a:pPr>
              <a:t>14.02.2017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82D81-1CCC-48CE-9892-68709099F6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0DDAD-0315-40E8-8B93-7FD5E29ABB07}" type="datetimeFigureOut">
              <a:rPr lang="ru-RU"/>
              <a:pPr>
                <a:defRPr/>
              </a:pPr>
              <a:t>14.02.2017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ED6E8-96CE-4636-85C5-08DAEA23A9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CD7EDF7-8097-427C-928A-0C8DC9D2D915}" type="datetimeFigureOut">
              <a:rPr lang="ru-RU"/>
              <a:pPr>
                <a:defRPr/>
              </a:pPr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94BA26-2428-4CC6-887C-CD37CF757C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3315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1288" y="4763"/>
            <a:ext cx="9285288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5" descr="m24_wu6tRSw 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3713163"/>
            <a:ext cx="3024188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2843213" y="333375"/>
            <a:ext cx="31464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chemeClr val="hlink"/>
                </a:solidFill>
                <a:latin typeface="Algerian" pitchFamily="82" charset="0"/>
              </a:rPr>
              <a:t>МБДОУ № 36</a:t>
            </a:r>
          </a:p>
          <a:p>
            <a:r>
              <a:rPr lang="ru-RU" sz="3600" b="1">
                <a:solidFill>
                  <a:schemeClr val="hlink"/>
                </a:solidFill>
                <a:latin typeface="Algerian" pitchFamily="82" charset="0"/>
              </a:rPr>
              <a:t>« СНЕЖИКА»</a:t>
            </a:r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539750" y="2133600"/>
            <a:ext cx="80406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i="1">
                <a:solidFill>
                  <a:srgbClr val="FF3300"/>
                </a:solidFill>
                <a:latin typeface="Edwardian Script ITC" pitchFamily="66" charset="0"/>
              </a:rPr>
              <a:t>«</a:t>
            </a:r>
            <a:r>
              <a:rPr lang="ru-RU" sz="3600" b="1" i="1">
                <a:solidFill>
                  <a:srgbClr val="FF3300"/>
                </a:solidFill>
                <a:latin typeface="Algerian" pitchFamily="82" charset="0"/>
              </a:rPr>
              <a:t> Почему шарик боится апельсин»</a:t>
            </a:r>
          </a:p>
        </p:txBody>
      </p:sp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0" y="3068638"/>
            <a:ext cx="78184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>
                <a:latin typeface="Brush Script MT" pitchFamily="66" charset="0"/>
              </a:rPr>
              <a:t>Автор: Романенко Саша подготовительная группа</a:t>
            </a:r>
          </a:p>
          <a:p>
            <a:r>
              <a:rPr lang="ru-RU" b="1" i="1">
                <a:latin typeface="Brush Script MT" pitchFamily="66" charset="0"/>
              </a:rPr>
              <a:t>Руководитель: Романюк Екатерина Анатольевна, воспитатель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1" name="Picture 4" descr="i (7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7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611188" y="549275"/>
            <a:ext cx="69850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Опыт № 3 « Яблоко и шарик»</a:t>
            </a:r>
          </a:p>
          <a:p>
            <a:r>
              <a:rPr lang="ru-RU" b="1"/>
              <a:t>Вам понадобятся:</a:t>
            </a:r>
            <a:endParaRPr lang="ru-RU"/>
          </a:p>
          <a:p>
            <a:r>
              <a:rPr lang="ru-RU"/>
              <a:t>Воздушный шарик</a:t>
            </a:r>
          </a:p>
          <a:p>
            <a:r>
              <a:rPr lang="ru-RU"/>
              <a:t>Яблоко.</a:t>
            </a:r>
            <a:endParaRPr lang="ru-RU" b="1"/>
          </a:p>
          <a:p>
            <a:r>
              <a:rPr lang="ru-RU" b="1"/>
              <a:t>Объяснение.</a:t>
            </a:r>
            <a:r>
              <a:rPr lang="ru-RU"/>
              <a:t> Из кожуры фрукта мы выдавливали сок и капали на шарик</a:t>
            </a:r>
            <a:endParaRPr lang="ru-RU" b="1"/>
          </a:p>
          <a:p>
            <a:r>
              <a:rPr lang="ru-RU" b="1"/>
              <a:t>Вывод:</a:t>
            </a:r>
            <a:r>
              <a:rPr lang="ru-RU"/>
              <a:t>   Информация подтвердилась: яблочный сок резину не разъедает, и он остался целым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3555" name="Picture 4" descr="i (8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7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5" descr="DSCF01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53903">
            <a:off x="736600" y="252413"/>
            <a:ext cx="3238500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6" descr="DSCF01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76628">
            <a:off x="4935538" y="957263"/>
            <a:ext cx="38608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457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4579" name="Picture 4" descr="i (10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755650" y="0"/>
            <a:ext cx="7777163" cy="47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Algerian" pitchFamily="82" charset="0"/>
              </a:rPr>
              <a:t>Подведение итогов:</a:t>
            </a:r>
            <a:br>
              <a:rPr lang="ru-RU">
                <a:latin typeface="Algerian" pitchFamily="82" charset="0"/>
              </a:rPr>
            </a:br>
            <a:r>
              <a:rPr lang="ru-RU">
                <a:latin typeface="Algerian" pitchFamily="82" charset="0"/>
              </a:rPr>
              <a:t>И хотя мое самое первое предположение не подтвердилось о том,  что шарик может лопнуть от  сока мякоти апельсина я все равно смог найти причину, почему шарик лопнул: </a:t>
            </a:r>
            <a:br>
              <a:rPr lang="ru-RU">
                <a:latin typeface="Algerian" pitchFamily="82" charset="0"/>
              </a:rPr>
            </a:br>
            <a:r>
              <a:rPr lang="ru-RU">
                <a:latin typeface="Algerian" pitchFamily="82" charset="0"/>
              </a:rPr>
              <a:t>– на него попал сок из апельсиновой кожуры;</a:t>
            </a:r>
            <a:br>
              <a:rPr lang="ru-RU">
                <a:latin typeface="Algerian" pitchFamily="82" charset="0"/>
              </a:rPr>
            </a:br>
            <a:r>
              <a:rPr lang="ru-RU">
                <a:latin typeface="Algerian" pitchFamily="82" charset="0"/>
              </a:rPr>
              <a:t>– в кожуре апельсина содержится большое количество вещества под названием «лимонен»;</a:t>
            </a:r>
            <a:br>
              <a:rPr lang="ru-RU">
                <a:latin typeface="Algerian" pitchFamily="82" charset="0"/>
              </a:rPr>
            </a:br>
            <a:r>
              <a:rPr lang="ru-RU">
                <a:latin typeface="Algerian" pitchFamily="82" charset="0"/>
              </a:rPr>
              <a:t>– лимонен содержится в цитрусовых.</a:t>
            </a:r>
            <a:br>
              <a:rPr lang="ru-RU">
                <a:latin typeface="Algerian" pitchFamily="82" charset="0"/>
              </a:rPr>
            </a:br>
            <a:r>
              <a:rPr lang="ru-RU">
                <a:latin typeface="Algerian" pitchFamily="82" charset="0"/>
              </a:rPr>
              <a:t>Теперь я могу ответить на вопрос: боится ли шарик апельсина? Нет! Он боится не самого апельсина, а только сока его кожуры.</a:t>
            </a:r>
            <a:br>
              <a:rPr lang="ru-RU">
                <a:latin typeface="Algerian" pitchFamily="82" charset="0"/>
              </a:rPr>
            </a:br>
            <a:r>
              <a:rPr lang="ru-RU">
                <a:latin typeface="Algerian" pitchFamily="82" charset="0"/>
              </a:rPr>
              <a:t>Чтобы все это понять, я обращался к взрослым, мы наблюдали и сравнивали, находили информацию в энциклопедиях и Интернете, проводили различные опыты и эксперименты. Но самое главное – я думал сам, выдвигала предположения, проверял их и делал выводы.</a:t>
            </a:r>
            <a:br>
              <a:rPr lang="ru-RU">
                <a:latin typeface="Algerian" pitchFamily="82" charset="0"/>
              </a:rPr>
            </a:br>
            <a:r>
              <a:rPr lang="ru-RU">
                <a:latin typeface="Algerian" pitchFamily="82" charset="0"/>
              </a:rPr>
              <a:t>А еще я многое узнал и даже могу дать совет: если вы решили полакомиться апельсином или другими цитрусовыми – делайте это подальше от воздушных шариков.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5603" name="Picture 4" descr="i (6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5" descr="m24_wu6tRSw 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2873375"/>
            <a:ext cx="4824412" cy="398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WordArt 6"/>
          <p:cNvSpPr>
            <a:spLocks noChangeArrowheads="1" noChangeShapeType="1" noTextEdit="1"/>
          </p:cNvSpPr>
          <p:nvPr/>
        </p:nvSpPr>
        <p:spPr bwMode="auto">
          <a:xfrm>
            <a:off x="2484438" y="1773238"/>
            <a:ext cx="4711700" cy="15843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СПАСИБО ЗА ВНИМАНИЕ !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338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261475" cy="6858000"/>
          </a:xfrm>
        </p:spPr>
      </p:pic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661988" y="620713"/>
            <a:ext cx="84820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ru-RU" b="1"/>
              <a:t>Цель: </a:t>
            </a:r>
            <a:r>
              <a:rPr lang="ru-RU"/>
              <a:t>установить причину, почему лопнули воздушные шарики.</a:t>
            </a:r>
          </a:p>
          <a:p>
            <a:pPr marL="342900" indent="-342900"/>
            <a:r>
              <a:rPr lang="ru-RU"/>
              <a:t>Для достижения поставленной цели необходимо решить следующие </a:t>
            </a:r>
            <a:r>
              <a:rPr lang="ru-RU" b="1"/>
              <a:t>задачи</a:t>
            </a:r>
            <a:r>
              <a:rPr lang="ru-RU"/>
              <a:t>:</a:t>
            </a:r>
          </a:p>
          <a:p>
            <a:pPr marL="342900" indent="-342900"/>
            <a:r>
              <a:rPr lang="ru-RU"/>
              <a:t>найти и изучить материал </a:t>
            </a:r>
          </a:p>
          <a:p>
            <a:pPr marL="342900" indent="-342900"/>
            <a:r>
              <a:rPr lang="ru-RU"/>
              <a:t>выяснить  с помощью чего еще  может лопнуть шарик</a:t>
            </a:r>
          </a:p>
          <a:p>
            <a:pPr marL="342900" indent="-342900"/>
            <a:r>
              <a:rPr lang="ru-RU"/>
              <a:t>3          зафиксировать  результаты моего эксперимента</a:t>
            </a:r>
          </a:p>
          <a:p>
            <a:pPr marL="342900" indent="-342900"/>
            <a:r>
              <a:rPr lang="ru-RU"/>
              <a:t>4.         проанализировать результаты</a:t>
            </a:r>
          </a:p>
          <a:p>
            <a:pPr marL="342900" indent="-342900"/>
            <a:r>
              <a:rPr lang="ru-RU"/>
              <a:t>5.         сделать выводы</a:t>
            </a:r>
          </a:p>
          <a:p>
            <a:pPr marL="342900" indent="-342900"/>
            <a:r>
              <a:rPr lang="ru-RU"/>
              <a:t>6.         рассказать и научить друзей как еще можно лопнуть шарик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                                      </a:t>
            </a:r>
          </a:p>
        </p:txBody>
      </p:sp>
      <p:sp>
        <p:nvSpPr>
          <p:cNvPr id="1536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                                                                                               </a:t>
            </a:r>
          </a:p>
        </p:txBody>
      </p:sp>
      <p:pic>
        <p:nvPicPr>
          <p:cNvPr id="15363" name="Picture 5" descr="i (1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0" y="333375"/>
            <a:ext cx="9001125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Актуальность исследования</a:t>
            </a:r>
            <a:r>
              <a:rPr lang="ru-RU"/>
              <a:t>. Не так давно ко дню рождения моего друга мы украшали группу воздушными шарами. Их было очень много. </a:t>
            </a:r>
          </a:p>
          <a:p>
            <a:r>
              <a:rPr lang="ru-RU"/>
              <a:t>Рядом со столом, на котором резали апельсины, остался лежать один шарик. </a:t>
            </a:r>
          </a:p>
          <a:p>
            <a:r>
              <a:rPr lang="ru-RU"/>
              <a:t>И вдруг он неожиданно лопнул. Странно, что случилось? </a:t>
            </a:r>
          </a:p>
          <a:p>
            <a:r>
              <a:rPr lang="ru-RU"/>
              <a:t>Сок остался на моих руках после того, как я помогал убирать кожуру апельсина и еще не успел вымыть свои липкие руки я случайно дотронулся до другого шарика – и он тоже лопнул!!! </a:t>
            </a:r>
          </a:p>
          <a:p>
            <a:r>
              <a:rPr lang="ru-RU"/>
              <a:t>И вот тут-то я задумался: почему один шарик лопнул сам по себе, если до него никто не дотрагивался, и почему лопнул шарик, до которого я лишь легонько дотронулся рукой, хотя в руках у меня не было ничего острого. </a:t>
            </a:r>
          </a:p>
          <a:p>
            <a:r>
              <a:rPr lang="ru-RU"/>
              <a:t>Заметив моё удивление, наш воспитатель Екатерина Анатольевна пообещала вместе со мной выяснить причину, отчего же лопнули воздушные шарики. </a:t>
            </a:r>
          </a:p>
        </p:txBody>
      </p:sp>
      <p:sp>
        <p:nvSpPr>
          <p:cNvPr id="15365" name="Text Box 7"/>
          <p:cNvSpPr txBox="1">
            <a:spLocks noChangeArrowheads="1"/>
          </p:cNvSpPr>
          <p:nvPr/>
        </p:nvSpPr>
        <p:spPr bwMode="auto">
          <a:xfrm>
            <a:off x="4140200" y="3933825"/>
            <a:ext cx="464343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Гипотеза исследования: </a:t>
            </a:r>
            <a:r>
              <a:rPr lang="ru-RU"/>
              <a:t>предположим, что шарик мог лопнуть из-за того, что на него попал сок апельсина, то почему лопнул шарик, до которого я лишь легонько дотронулась рукой, хотя в руках у меня не было ничего острого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7" name="Picture 4" descr="i (9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1116013" y="476250"/>
            <a:ext cx="6645275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Этапы  реализации проекта:</a:t>
            </a:r>
          </a:p>
          <a:p>
            <a:r>
              <a:rPr lang="ru-RU" b="1"/>
              <a:t>1 этап:  Подготовительный</a:t>
            </a:r>
            <a:endParaRPr lang="ru-RU"/>
          </a:p>
          <a:p>
            <a:r>
              <a:rPr lang="ru-RU"/>
              <a:t>Постановка познавательной проблемы: формулирование проблемы, создание педагогом мотивации, принятие задачи ребенком. </a:t>
            </a:r>
            <a:endParaRPr lang="ru-RU" b="1"/>
          </a:p>
          <a:p>
            <a:r>
              <a:rPr lang="ru-RU" b="1"/>
              <a:t>2 этап : Практический</a:t>
            </a:r>
            <a:endParaRPr lang="ru-RU"/>
          </a:p>
          <a:p>
            <a:r>
              <a:rPr lang="ru-RU"/>
              <a:t>Первичный анализ задачи, выдвижение предположений. Отбор способов проверки предположений, выдвинутых детьми. Проверка этих предположений в ходе проекта</a:t>
            </a:r>
            <a:endParaRPr lang="ru-RU" b="1"/>
          </a:p>
          <a:p>
            <a:r>
              <a:rPr lang="ru-RU" b="1"/>
              <a:t>3 этап: Подведение итогов </a:t>
            </a:r>
            <a:r>
              <a:rPr lang="ru-RU"/>
              <a:t>Анализ полученных, в ходе реализации проекта, предположений результатов и формулирование выводов.</a:t>
            </a:r>
            <a:endParaRPr lang="ru-RU" b="1"/>
          </a:p>
          <a:p>
            <a:r>
              <a:rPr lang="ru-RU" b="1"/>
              <a:t>4 этап: Заключительный </a:t>
            </a:r>
            <a:r>
              <a:rPr lang="ru-RU"/>
              <a:t>Защита проекта.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7411" name="Picture 4" descr="i (8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4300"/>
            <a:ext cx="9144000" cy="697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6" descr="DSCF01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28675" y="20062825"/>
            <a:ext cx="7488238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WordArt 8"/>
          <p:cNvSpPr>
            <a:spLocks noChangeArrowheads="1" noChangeShapeType="1" noTextEdit="1"/>
          </p:cNvSpPr>
          <p:nvPr/>
        </p:nvSpPr>
        <p:spPr bwMode="auto">
          <a:xfrm>
            <a:off x="2987675" y="0"/>
            <a:ext cx="4146550" cy="908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Практический этап</a:t>
            </a:r>
          </a:p>
        </p:txBody>
      </p:sp>
      <p:pic>
        <p:nvPicPr>
          <p:cNvPr id="17414" name="Picture 10" descr="DSCF01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1025" y="3292475"/>
            <a:ext cx="4752975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1" descr="DSCF014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240088"/>
            <a:ext cx="4824413" cy="361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5" name="Picture 4" descr="i (12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0" y="0"/>
            <a:ext cx="6500813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Опыт № 1 «Шарик и цедра апельсина»</a:t>
            </a:r>
          </a:p>
          <a:p>
            <a:r>
              <a:rPr lang="ru-RU" b="1"/>
              <a:t>Вам понадобятся:</a:t>
            </a:r>
            <a:endParaRPr lang="ru-RU"/>
          </a:p>
          <a:p>
            <a:r>
              <a:rPr lang="ru-RU"/>
              <a:t>Воздушный шарик</a:t>
            </a:r>
          </a:p>
          <a:p>
            <a:r>
              <a:rPr lang="ru-RU"/>
              <a:t>Апельсин.</a:t>
            </a:r>
            <a:endParaRPr lang="ru-RU" b="1"/>
          </a:p>
          <a:p>
            <a:r>
              <a:rPr lang="ru-RU" b="1"/>
              <a:t>Объяснение.</a:t>
            </a:r>
            <a:r>
              <a:rPr lang="ru-RU"/>
              <a:t> Сначала надуйте шарик посильнее, чтобы шарик хорошо растянулся и его оболочка была, соответственно, тоньше. Теперь нужно взять очищенную  с апельсина кожуру (цедру) и выжать из кожуры несколько капель сока прямо на шарик. Это может оказаться не так просто, так как сок из цедры выжимать довольно сложно, придется хорошенько помять ее в руке. Когда одна или несколько капель из цедры попадут на шарик — он лопнет!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59" name="Picture 5" descr="i (12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9" descr="DSCF01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91666">
            <a:off x="538163" y="317500"/>
            <a:ext cx="3744912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12" descr="DSCF01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105290">
            <a:off x="4129087" y="919163"/>
            <a:ext cx="5275263" cy="395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048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83" name="Picture 4" descr="i (15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395288" y="1268413"/>
            <a:ext cx="8353425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Опыт № 2 «Лопнет  шарик от сока цедры лимона?»</a:t>
            </a:r>
          </a:p>
          <a:p>
            <a:r>
              <a:rPr lang="ru-RU" b="1"/>
              <a:t>Вам понадобятся:</a:t>
            </a:r>
            <a:endParaRPr lang="ru-RU"/>
          </a:p>
          <a:p>
            <a:r>
              <a:rPr lang="ru-RU"/>
              <a:t>Воздушный шарик</a:t>
            </a:r>
          </a:p>
          <a:p>
            <a:r>
              <a:rPr lang="ru-RU"/>
              <a:t>Лимон.</a:t>
            </a:r>
            <a:endParaRPr lang="ru-RU" b="1"/>
          </a:p>
          <a:p>
            <a:r>
              <a:rPr lang="ru-RU" b="1"/>
              <a:t>Объяснение: </a:t>
            </a:r>
            <a:r>
              <a:rPr lang="ru-RU"/>
              <a:t>взяли кожуру лимона и также выдавили сок кожуры на шарик. Шарик тоже лопнул.</a:t>
            </a:r>
            <a:endParaRPr lang="ru-RU" b="1"/>
          </a:p>
          <a:p>
            <a:r>
              <a:rPr lang="ru-RU" b="1"/>
              <a:t>Вывод: </a:t>
            </a:r>
            <a:r>
              <a:rPr lang="ru-RU"/>
              <a:t>Оказалось, что и сок цедры   лимона способен лопнуть шарик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1507" name="Picture 4" descr="i (15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 descr="DSCF01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11359">
            <a:off x="492125" y="244475"/>
            <a:ext cx="3370263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6" descr="DSCF01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4822766">
            <a:off x="3941763" y="1250950"/>
            <a:ext cx="5616575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559</Words>
  <Application>Microsoft Office PowerPoint</Application>
  <PresentationFormat>Экран (4:3)</PresentationFormat>
  <Paragraphs>47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Algerian</vt:lpstr>
      <vt:lpstr>Edwardian Script ITC</vt:lpstr>
      <vt:lpstr>Brush Script MT</vt:lpstr>
      <vt:lpstr>Тема Office</vt:lpstr>
      <vt:lpstr>Слайд 1</vt:lpstr>
      <vt:lpstr>Слайд 2</vt:lpstr>
      <vt:lpstr>                                      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1</cp:lastModifiedBy>
  <cp:revision>4</cp:revision>
  <dcterms:created xsi:type="dcterms:W3CDTF">2017-02-09T11:08:17Z</dcterms:created>
  <dcterms:modified xsi:type="dcterms:W3CDTF">2017-02-14T18:25:50Z</dcterms:modified>
</cp:coreProperties>
</file>